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3" r:id="rId6"/>
    <p:sldId id="261" r:id="rId7"/>
    <p:sldId id="268" r:id="rId8"/>
    <p:sldId id="269" r:id="rId9"/>
    <p:sldId id="267" r:id="rId10"/>
    <p:sldId id="27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71601"/>
            <a:ext cx="104648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0"/>
            <a:ext cx="85344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3398520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952" y="381001"/>
            <a:ext cx="2940049" cy="880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8269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898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609600"/>
            <a:ext cx="27432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0264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979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2" y="6300186"/>
            <a:ext cx="3676649" cy="570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5323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2362201"/>
            <a:ext cx="103632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626865"/>
            <a:ext cx="103632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975360" y="4599432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410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163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3741949" y="4045691"/>
            <a:ext cx="4709160" cy="1059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197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02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91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080"/>
            <a:ext cx="2852928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792080"/>
            <a:ext cx="7620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130553"/>
            <a:ext cx="2852928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912152" y="3579942"/>
            <a:ext cx="5577840" cy="211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3952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480"/>
            <a:ext cx="2856907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1480" y="838201"/>
            <a:ext cx="787252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133600"/>
            <a:ext cx="2852928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449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18288"/>
            <a:ext cx="3860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61E744C-10AC-432A-8473-092B4425A116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0" y="18288"/>
            <a:ext cx="5486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62CA100D-043E-4D01-BFC0-FE19A8B89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048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Astrobee A-</a:t>
            </a:r>
            <a:r>
              <a:rPr lang="en-US" dirty="0" err="1"/>
              <a:t>smels</a:t>
            </a:r>
            <a:br>
              <a:rPr lang="en-US" dirty="0"/>
            </a:b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Automated System for Monitoring Environmental Life Support</a:t>
            </a:r>
            <a:br>
              <a:rPr lang="en-US" dirty="0"/>
            </a:br>
            <a:br>
              <a:rPr lang="en-US" sz="2400" dirty="0"/>
            </a:br>
            <a:r>
              <a:rPr lang="en-US" sz="2400" dirty="0"/>
              <a:t>SPEC Sensors LLC. | Autonomous Environmental Monitoring and Management Platform for Remote Habitats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272952"/>
            <a:ext cx="10282687" cy="2093342"/>
          </a:xfrm>
        </p:spPr>
        <p:txBody>
          <a:bodyPr>
            <a:normAutofit fontScale="77500" lnSpcReduction="20000"/>
          </a:bodyPr>
          <a:lstStyle/>
          <a:p>
            <a:pPr defTabSz="457200"/>
            <a:r>
              <a:rPr lang="en-US" dirty="0"/>
              <a:t>	</a:t>
            </a:r>
            <a:r>
              <a:rPr lang="en-US" i="1" dirty="0"/>
              <a:t>Dr. David Peaslee</a:t>
            </a:r>
            <a:r>
              <a:rPr lang="en-US" dirty="0"/>
              <a:t>, PI at SPEC Sensors LLC</a:t>
            </a:r>
            <a:endParaRPr lang="en-US" sz="2400" dirty="0"/>
          </a:p>
          <a:p>
            <a:r>
              <a:rPr lang="en-US" dirty="0"/>
              <a:t>Collaborators:</a:t>
            </a:r>
          </a:p>
          <a:p>
            <a:pPr marL="457200" indent="-457200" defTabSz="396875"/>
            <a:r>
              <a:rPr lang="en-US" dirty="0"/>
              <a:t>	</a:t>
            </a:r>
            <a:r>
              <a:rPr lang="en-US" i="1" dirty="0"/>
              <a:t>Ted Tagami</a:t>
            </a:r>
            <a:r>
              <a:rPr lang="en-US" dirty="0"/>
              <a:t>, Magnitude.io</a:t>
            </a:r>
          </a:p>
          <a:p>
            <a:pPr marL="457200" indent="-457200" defTabSz="396875"/>
            <a:r>
              <a:rPr lang="en-US" dirty="0"/>
              <a:t>	</a:t>
            </a:r>
            <a:r>
              <a:rPr lang="en-US" i="1" dirty="0"/>
              <a:t>Drs. Mtibaa and Adhikari</a:t>
            </a:r>
            <a:r>
              <a:rPr lang="en-US" dirty="0"/>
              <a:t> of the Department of Math and Computer Science at the University of Missouri – St. Louis</a:t>
            </a:r>
          </a:p>
          <a:p>
            <a:pPr marL="457200" indent="-457200" defTabSz="396875"/>
            <a:r>
              <a:rPr lang="en-US" dirty="0"/>
              <a:t>	KWJ Engineering, Inc.</a:t>
            </a:r>
          </a:p>
          <a:p>
            <a:pPr marL="457200" indent="-457200" defTabSz="396875"/>
            <a:r>
              <a:rPr lang="en-US" sz="2400" dirty="0"/>
              <a:t>NASA STTR Grant #G80NSSC20C0316</a:t>
            </a:r>
          </a:p>
          <a:p>
            <a:pPr marL="457200" indent="-457200" defTabSz="396875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363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BCB97-E821-4A08-A86F-4A02E48B4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Astrobee A-SMELS</a:t>
            </a:r>
            <a:br>
              <a:rPr lang="en-US" dirty="0"/>
            </a:br>
            <a:r>
              <a:rPr lang="en-US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Automated System for Monitoring Environmental Life Support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0FFF24-F364-464B-A0BF-35CA01B0DD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7638E-4100-4D99-8008-29448CA6DBE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Research &amp; Design</a:t>
            </a:r>
          </a:p>
          <a:p>
            <a:pPr lvl="1"/>
            <a:r>
              <a:rPr lang="en-US" dirty="0"/>
              <a:t>3D Rig for environmental mapping of sources for ground based training data set</a:t>
            </a:r>
          </a:p>
          <a:p>
            <a:pPr lvl="1"/>
            <a:r>
              <a:rPr lang="en-US" dirty="0"/>
              <a:t>Work with scientific payload designers for interoperability</a:t>
            </a:r>
          </a:p>
          <a:p>
            <a:r>
              <a:rPr lang="en-US" dirty="0"/>
              <a:t>Approvals</a:t>
            </a:r>
          </a:p>
          <a:p>
            <a:pPr lvl="1"/>
            <a:r>
              <a:rPr lang="en-US" dirty="0"/>
              <a:t>Apply for Official Payload Status</a:t>
            </a:r>
          </a:p>
          <a:p>
            <a:pPr lvl="1"/>
            <a:r>
              <a:rPr lang="en-US" dirty="0"/>
              <a:t>Materials Approval</a:t>
            </a:r>
          </a:p>
          <a:p>
            <a:pPr lvl="1"/>
            <a:r>
              <a:rPr lang="en-US" dirty="0"/>
              <a:t>System Checkout</a:t>
            </a:r>
          </a:p>
          <a:p>
            <a:r>
              <a:rPr lang="en-US" dirty="0"/>
              <a:t>Seeking Further Funding</a:t>
            </a:r>
          </a:p>
          <a:p>
            <a:pPr lvl="1"/>
            <a:r>
              <a:rPr lang="en-US" dirty="0"/>
              <a:t>NASA STTR Phase II</a:t>
            </a:r>
          </a:p>
          <a:p>
            <a:pPr lvl="1"/>
            <a:r>
              <a:rPr lang="en-US" dirty="0"/>
              <a:t>National Labs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F1B58B-32C8-4522-8D91-A8026A1F7B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Hurdles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BA8013-34DD-4932-B29B-361976D0881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Requires Continuous Power</a:t>
            </a:r>
          </a:p>
          <a:p>
            <a:r>
              <a:rPr lang="en-US" dirty="0"/>
              <a:t>Approved materials selection</a:t>
            </a:r>
          </a:p>
          <a:p>
            <a:r>
              <a:rPr lang="en-US" dirty="0"/>
              <a:t>Interfacing with Astrobee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241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634D9-583C-4F56-BDE5-3D3D6ED54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Designed to meet NASA Goals for Remote Habitat Management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E26F2-9974-49BD-8BA9-CE1213B1E7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116887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Missions on the moon or Mars will benefit from this lightweight, low power, AI enabled AQ platform to ensure safety in vehicles, airlocks, and portable life support systems.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57804F-82FC-480F-9B50-3BE7FC6E1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285" y="2995896"/>
            <a:ext cx="5944115" cy="3328704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61818CA-B40E-4E71-A5BA-54BE5142754C}"/>
              </a:ext>
            </a:extLst>
          </p:cNvPr>
          <p:cNvSpPr txBox="1">
            <a:spLocks/>
          </p:cNvSpPr>
          <p:nvPr/>
        </p:nvSpPr>
        <p:spPr>
          <a:xfrm>
            <a:off x="609600" y="2995896"/>
            <a:ext cx="5028685" cy="33287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This will provide tools necessary to measure the quality of air in a habitat, and to identify and locate potential hazards in a closed environment. </a:t>
            </a:r>
          </a:p>
          <a:p>
            <a:pPr lvl="1"/>
            <a:r>
              <a:rPr lang="en-US" dirty="0"/>
              <a:t>Electrical shorts can be detected with the localization of an ozone source</a:t>
            </a:r>
          </a:p>
          <a:p>
            <a:pPr lvl="1"/>
            <a:r>
              <a:rPr lang="en-US" dirty="0"/>
              <a:t>A potential fire can be identified before a combustion event with the detection of soot, carbon monoxide, and other flammable gasses.</a:t>
            </a:r>
          </a:p>
        </p:txBody>
      </p:sp>
    </p:spTree>
    <p:extLst>
      <p:ext uri="{BB962C8B-B14F-4D97-AF65-F5344CB8AC3E}">
        <p14:creationId xmlns:p14="http://schemas.microsoft.com/office/powerpoint/2010/main" val="3543922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8AE31-0D50-48D5-807B-18867515A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Designed to meet NASA Goals for Remote Habitat Management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8AF9F-7244-40BF-AF2C-53E9A2DEB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199"/>
            <a:ext cx="10972800" cy="249734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Tasks to meet these goals: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/>
              <a:t>Develop a payload capable of monitoring environmental air quality (AQ) while onboard a flee flying robot such as Astrobee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/>
              <a:t>Develop AI algorithms to </a:t>
            </a:r>
          </a:p>
          <a:p>
            <a:pPr marL="1005840" lvl="2" indent="-457200">
              <a:buFont typeface="+mj-lt"/>
              <a:buAutoNum type="romanLcPeriod"/>
            </a:pPr>
            <a:r>
              <a:rPr lang="en-US" dirty="0"/>
              <a:t>Map the environments normal sources of gas, i.e., ozone from electronics, body odors in areas of exercise.</a:t>
            </a:r>
          </a:p>
          <a:p>
            <a:pPr marL="1005840" lvl="2" indent="-457200">
              <a:buFont typeface="+mj-lt"/>
              <a:buAutoNum type="romanLcPeriod"/>
            </a:pPr>
            <a:r>
              <a:rPr lang="en-US" dirty="0"/>
              <a:t>Identify chemistry of gas and potential sources, i.e., electrical shorts</a:t>
            </a:r>
          </a:p>
          <a:p>
            <a:pPr marL="1005840" lvl="2" indent="-457200">
              <a:buFont typeface="+mj-lt"/>
              <a:buAutoNum type="romanLcPeriod"/>
            </a:pPr>
            <a:r>
              <a:rPr lang="en-US" dirty="0"/>
              <a:t>Localize the source, use machine learning to generate shortest path to source of gas.</a:t>
            </a:r>
          </a:p>
          <a:p>
            <a:pPr marL="731520" lvl="1" indent="-457200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63445D-2E7E-4CCD-A036-B8599DC91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0019" y="3448410"/>
            <a:ext cx="5952381" cy="287619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DE46F6F-87F0-4F31-AD4F-DE2950A5C40E}"/>
              </a:ext>
            </a:extLst>
          </p:cNvPr>
          <p:cNvSpPr txBox="1">
            <a:spLocks/>
          </p:cNvSpPr>
          <p:nvPr/>
        </p:nvSpPr>
        <p:spPr>
          <a:xfrm>
            <a:off x="609600" y="4002656"/>
            <a:ext cx="5118340" cy="22342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31520" lvl="1" indent="-457200">
              <a:buFont typeface="+mj-lt"/>
              <a:buAutoNum type="arabicPeriod" startAt="3"/>
            </a:pPr>
            <a:r>
              <a:rPr lang="en-US" sz="1900" dirty="0"/>
              <a:t>Develop an interface to remotely sample scientific payloads and sealed areas while onboard a robotic caretaker.</a:t>
            </a:r>
          </a:p>
          <a:p>
            <a:pPr marL="731520" lvl="1" indent="-457200">
              <a:buFont typeface="+mj-lt"/>
              <a:buAutoNum type="arabicPeriod" startAt="3"/>
            </a:pPr>
            <a:r>
              <a:rPr lang="en-US" sz="1900" dirty="0"/>
              <a:t>Network AQ monitors to simplify monitoring and calibration routines</a:t>
            </a:r>
          </a:p>
        </p:txBody>
      </p:sp>
    </p:spTree>
    <p:extLst>
      <p:ext uri="{BB962C8B-B14F-4D97-AF65-F5344CB8AC3E}">
        <p14:creationId xmlns:p14="http://schemas.microsoft.com/office/powerpoint/2010/main" val="3639478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strobee Mk 3 Exploded">
            <a:hlinkClick r:id="" action="ppaction://media"/>
            <a:extLst>
              <a:ext uri="{FF2B5EF4-FFF2-40B4-BE49-F238E27FC236}">
                <a16:creationId xmlns:a16="http://schemas.microsoft.com/office/drawing/2014/main" id="{77791A7A-BFD0-4183-BF39-A586B1B517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4156" r="28014"/>
          <a:stretch/>
        </p:blipFill>
        <p:spPr>
          <a:xfrm>
            <a:off x="6418385" y="466344"/>
            <a:ext cx="4492869" cy="34699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F16023-A6D6-46D8-9767-8DD7EFFCC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A-SMELS Design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08CE4-8337-4CCC-B30C-7F4A324072A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Magnitude Developing a Universal Payload Enclosure to incorporate standardized PCB (PC104 3.550” × 3.775”)</a:t>
            </a:r>
          </a:p>
          <a:p>
            <a:r>
              <a:rPr lang="en-US" dirty="0"/>
              <a:t>SPEC Developing a 3 Gas sensor in Adafruit Feather Formfactor (0.9”x2.0”)</a:t>
            </a:r>
          </a:p>
          <a:p>
            <a:pPr lvl="1"/>
            <a:r>
              <a:rPr lang="en-US" dirty="0"/>
              <a:t>2 Electrochemical sensors, 1 T/P/Rh/VOC Sensor</a:t>
            </a:r>
          </a:p>
          <a:p>
            <a:pPr lvl="1"/>
            <a:r>
              <a:rPr lang="en-US" dirty="0"/>
              <a:t>Up to 4 sets per payload.</a:t>
            </a:r>
          </a:p>
          <a:p>
            <a:endParaRPr lang="en-US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CE6FF9D-1179-441C-B7B2-51F17139FDC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3429000"/>
            <a:ext cx="5384800" cy="302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875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16023-A6D6-46D8-9767-8DD7EFFCC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A-SMELS Design: Sensor Selection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08CE4-8337-4CCC-B30C-7F4A324072A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Up to 4 dual sensor with onboard BME680</a:t>
            </a:r>
          </a:p>
          <a:p>
            <a:pPr lvl="2"/>
            <a:r>
              <a:rPr lang="en-US" dirty="0"/>
              <a:t>3.3V: I2C1 (or 4</a:t>
            </a:r>
            <a:r>
              <a:rPr lang="en-US" baseline="30000" dirty="0"/>
              <a:t>th</a:t>
            </a:r>
            <a:r>
              <a:rPr lang="en-US" dirty="0"/>
              <a:t> on UART0 bus)</a:t>
            </a:r>
          </a:p>
          <a:p>
            <a:pPr lvl="1"/>
            <a:r>
              <a:rPr lang="en-US" dirty="0"/>
              <a:t>Light sensor SiLabs       SI1145</a:t>
            </a:r>
          </a:p>
          <a:p>
            <a:pPr lvl="2"/>
            <a:r>
              <a:rPr lang="en-US" dirty="0"/>
              <a:t>3.3V: I2C1</a:t>
            </a:r>
          </a:p>
          <a:p>
            <a:pPr lvl="1"/>
            <a:r>
              <a:rPr lang="en-US" dirty="0"/>
              <a:t>Accel. Bosch BMA456</a:t>
            </a:r>
          </a:p>
          <a:p>
            <a:pPr lvl="2"/>
            <a:r>
              <a:rPr lang="en-US" dirty="0"/>
              <a:t>3.3V: I2C1</a:t>
            </a:r>
          </a:p>
          <a:p>
            <a:pPr lvl="1"/>
            <a:r>
              <a:rPr lang="en-US" dirty="0"/>
              <a:t>2x Sensirion SPS30</a:t>
            </a:r>
          </a:p>
          <a:p>
            <a:pPr lvl="2"/>
            <a:r>
              <a:rPr lang="en-US" dirty="0"/>
              <a:t>5V UART</a:t>
            </a:r>
          </a:p>
          <a:p>
            <a:pPr lvl="1"/>
            <a:r>
              <a:rPr lang="en-US" dirty="0"/>
              <a:t>CO2 Sensirion SCD40</a:t>
            </a:r>
          </a:p>
          <a:p>
            <a:pPr lvl="2"/>
            <a:r>
              <a:rPr lang="en-US" dirty="0"/>
              <a:t>3.3 I2C1 or 5.5V I2C2</a:t>
            </a:r>
          </a:p>
          <a:p>
            <a:pPr lvl="1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FACD9C2-CBA2-45EF-8E4B-DB1D165064D9}"/>
              </a:ext>
            </a:extLst>
          </p:cNvPr>
          <p:cNvSpPr txBox="1"/>
          <p:nvPr/>
        </p:nvSpPr>
        <p:spPr>
          <a:xfrm>
            <a:off x="8705417" y="1524000"/>
            <a:ext cx="2311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H: 3.550” L: 3.775”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FEC00D1-A12B-499D-A498-F79FB898D0C9}"/>
              </a:ext>
            </a:extLst>
          </p:cNvPr>
          <p:cNvSpPr txBox="1"/>
          <p:nvPr/>
        </p:nvSpPr>
        <p:spPr>
          <a:xfrm>
            <a:off x="7204422" y="3501394"/>
            <a:ext cx="370936" cy="37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H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B1E9304-64B0-4C26-921D-C61246A88E17}"/>
              </a:ext>
            </a:extLst>
          </p:cNvPr>
          <p:cNvSpPr txBox="1"/>
          <p:nvPr/>
        </p:nvSpPr>
        <p:spPr>
          <a:xfrm>
            <a:off x="9675889" y="6184209"/>
            <a:ext cx="370936" cy="37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L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86B18BC-9890-489B-8526-99ABFE3B4321}"/>
              </a:ext>
            </a:extLst>
          </p:cNvPr>
          <p:cNvGrpSpPr/>
          <p:nvPr/>
        </p:nvGrpSpPr>
        <p:grpSpPr>
          <a:xfrm>
            <a:off x="7854250" y="2029500"/>
            <a:ext cx="4014216" cy="4160520"/>
            <a:chOff x="2195134" y="2332355"/>
            <a:chExt cx="4014216" cy="416052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202ED15E-E16A-4AA5-BBAA-8541478C0B88}"/>
                </a:ext>
              </a:extLst>
            </p:cNvPr>
            <p:cNvGrpSpPr/>
            <p:nvPr/>
          </p:nvGrpSpPr>
          <p:grpSpPr>
            <a:xfrm>
              <a:off x="2195134" y="2332355"/>
              <a:ext cx="4014216" cy="4160520"/>
              <a:chOff x="7923074" y="2332355"/>
              <a:chExt cx="4014216" cy="4160520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34676AC3-ABEC-42EE-A31D-77AC9CB97386}"/>
                  </a:ext>
                </a:extLst>
              </p:cNvPr>
              <p:cNvSpPr/>
              <p:nvPr/>
            </p:nvSpPr>
            <p:spPr>
              <a:xfrm>
                <a:off x="8201966" y="2789555"/>
                <a:ext cx="3456432" cy="3246120"/>
              </a:xfrm>
              <a:prstGeom prst="rect">
                <a:avLst/>
              </a:prstGeom>
              <a:solidFill>
                <a:srgbClr val="70AD47">
                  <a:lumMod val="20000"/>
                  <a:lumOff val="80000"/>
                </a:srgbClr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66E1FBDE-AD9F-4D2E-93C9-39C3E32F378F}"/>
                  </a:ext>
                </a:extLst>
              </p:cNvPr>
              <p:cNvSpPr/>
              <p:nvPr/>
            </p:nvSpPr>
            <p:spPr>
              <a:xfrm>
                <a:off x="7923074" y="2332355"/>
                <a:ext cx="4014216" cy="4160520"/>
              </a:xfrm>
              <a:prstGeom prst="rect">
                <a:avLst/>
              </a:prstGeom>
              <a:noFill/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DA802D7-BCB3-4E53-B98C-2EBF6A98AFCD}"/>
                </a:ext>
              </a:extLst>
            </p:cNvPr>
            <p:cNvGrpSpPr/>
            <p:nvPr/>
          </p:nvGrpSpPr>
          <p:grpSpPr>
            <a:xfrm>
              <a:off x="2623510" y="4711053"/>
              <a:ext cx="2286000" cy="822960"/>
              <a:chOff x="8489255" y="2450936"/>
              <a:chExt cx="2286000" cy="822960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CE86D50-C768-45E4-AAC7-52D7883009B2}"/>
                  </a:ext>
                </a:extLst>
              </p:cNvPr>
              <p:cNvSpPr/>
              <p:nvPr/>
            </p:nvSpPr>
            <p:spPr>
              <a:xfrm rot="5400000">
                <a:off x="9220775" y="1719416"/>
                <a:ext cx="822960" cy="2286000"/>
              </a:xfrm>
              <a:prstGeom prst="rect">
                <a:avLst/>
              </a:prstGeom>
              <a:solidFill>
                <a:srgbClr val="00B050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E79ECD9B-EC9B-4FBB-BE36-A4BBA67B4142}"/>
                  </a:ext>
                </a:extLst>
              </p:cNvPr>
              <p:cNvSpPr/>
              <p:nvPr/>
            </p:nvSpPr>
            <p:spPr>
              <a:xfrm>
                <a:off x="8700747" y="2615528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5B17B7F-5EAB-4561-820F-79C3AE91C669}"/>
                  </a:ext>
                </a:extLst>
              </p:cNvPr>
              <p:cNvSpPr/>
              <p:nvPr/>
            </p:nvSpPr>
            <p:spPr>
              <a:xfrm>
                <a:off x="10009518" y="2615528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6914150-B737-49F9-A5D3-952FDDB2DC99}"/>
                </a:ext>
              </a:extLst>
            </p:cNvPr>
            <p:cNvGrpSpPr/>
            <p:nvPr/>
          </p:nvGrpSpPr>
          <p:grpSpPr>
            <a:xfrm>
              <a:off x="2623510" y="3795066"/>
              <a:ext cx="2286000" cy="822960"/>
              <a:chOff x="8489255" y="2450936"/>
              <a:chExt cx="2286000" cy="822960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6C11F81E-0772-456E-9055-9B94390942D8}"/>
                  </a:ext>
                </a:extLst>
              </p:cNvPr>
              <p:cNvSpPr/>
              <p:nvPr/>
            </p:nvSpPr>
            <p:spPr>
              <a:xfrm rot="5400000">
                <a:off x="9220775" y="1719416"/>
                <a:ext cx="822960" cy="2286000"/>
              </a:xfrm>
              <a:prstGeom prst="rect">
                <a:avLst/>
              </a:prstGeom>
              <a:solidFill>
                <a:srgbClr val="00B050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735D1F31-DCDA-45EA-B47E-709B6D213F9B}"/>
                  </a:ext>
                </a:extLst>
              </p:cNvPr>
              <p:cNvSpPr/>
              <p:nvPr/>
            </p:nvSpPr>
            <p:spPr>
              <a:xfrm>
                <a:off x="8700747" y="2615528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81A948A2-258F-4E96-9033-3CE8226826BE}"/>
                  </a:ext>
                </a:extLst>
              </p:cNvPr>
              <p:cNvSpPr/>
              <p:nvPr/>
            </p:nvSpPr>
            <p:spPr>
              <a:xfrm>
                <a:off x="10009518" y="2615528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5C2DD79-6F38-4867-A04A-A535A86EC3C7}"/>
                </a:ext>
              </a:extLst>
            </p:cNvPr>
            <p:cNvGrpSpPr/>
            <p:nvPr/>
          </p:nvGrpSpPr>
          <p:grpSpPr>
            <a:xfrm>
              <a:off x="2632102" y="2883277"/>
              <a:ext cx="2286000" cy="822960"/>
              <a:chOff x="8489255" y="2450936"/>
              <a:chExt cx="2286000" cy="822960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87183BB-78D2-4CA5-8492-315D10DE300B}"/>
                  </a:ext>
                </a:extLst>
              </p:cNvPr>
              <p:cNvSpPr/>
              <p:nvPr/>
            </p:nvSpPr>
            <p:spPr>
              <a:xfrm rot="5400000">
                <a:off x="9220775" y="1719416"/>
                <a:ext cx="822960" cy="2286000"/>
              </a:xfrm>
              <a:prstGeom prst="rect">
                <a:avLst/>
              </a:prstGeom>
              <a:solidFill>
                <a:srgbClr val="00B050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029FAE97-81DC-49FA-8F28-FD4A2CB8AE0A}"/>
                  </a:ext>
                </a:extLst>
              </p:cNvPr>
              <p:cNvSpPr/>
              <p:nvPr/>
            </p:nvSpPr>
            <p:spPr>
              <a:xfrm>
                <a:off x="8700747" y="2615528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8C871C4C-CA76-48BD-8587-914ED6FCA609}"/>
                  </a:ext>
                </a:extLst>
              </p:cNvPr>
              <p:cNvSpPr/>
              <p:nvPr/>
            </p:nvSpPr>
            <p:spPr>
              <a:xfrm>
                <a:off x="10009518" y="2615528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1AF5FFD-2185-4BC3-B035-918C8692A7EC}"/>
                </a:ext>
              </a:extLst>
            </p:cNvPr>
            <p:cNvGrpSpPr/>
            <p:nvPr/>
          </p:nvGrpSpPr>
          <p:grpSpPr>
            <a:xfrm rot="16200000">
              <a:off x="4282558" y="3642229"/>
              <a:ext cx="2286000" cy="822960"/>
              <a:chOff x="8489255" y="2478368"/>
              <a:chExt cx="2286000" cy="822960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2AC9254F-479A-4365-B170-13FBB4B976AA}"/>
                  </a:ext>
                </a:extLst>
              </p:cNvPr>
              <p:cNvSpPr/>
              <p:nvPr/>
            </p:nvSpPr>
            <p:spPr>
              <a:xfrm rot="5400000">
                <a:off x="9220775" y="1746848"/>
                <a:ext cx="822960" cy="2286000"/>
              </a:xfrm>
              <a:prstGeom prst="rect">
                <a:avLst/>
              </a:prstGeom>
              <a:solidFill>
                <a:srgbClr val="00B050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8F473CB9-3FCB-4BE8-BD54-5D3E62CBD2DA}"/>
                  </a:ext>
                </a:extLst>
              </p:cNvPr>
              <p:cNvSpPr/>
              <p:nvPr/>
            </p:nvSpPr>
            <p:spPr>
              <a:xfrm>
                <a:off x="8700747" y="2615528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4C7D5318-50A8-440D-9236-73E584235470}"/>
                  </a:ext>
                </a:extLst>
              </p:cNvPr>
              <p:cNvSpPr/>
              <p:nvPr/>
            </p:nvSpPr>
            <p:spPr>
              <a:xfrm>
                <a:off x="10009518" y="2615528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52" name="Callout: Bent Line 51">
            <a:extLst>
              <a:ext uri="{FF2B5EF4-FFF2-40B4-BE49-F238E27FC236}">
                <a16:creationId xmlns:a16="http://schemas.microsoft.com/office/drawing/2014/main" id="{F38E1E6A-8ABA-4746-89F3-7A46947019CF}"/>
              </a:ext>
            </a:extLst>
          </p:cNvPr>
          <p:cNvSpPr/>
          <p:nvPr/>
        </p:nvSpPr>
        <p:spPr>
          <a:xfrm flipH="1">
            <a:off x="6179389" y="5335959"/>
            <a:ext cx="1483743" cy="885928"/>
          </a:xfrm>
          <a:prstGeom prst="borderCallout2">
            <a:avLst>
              <a:gd name="adj1" fmla="val 69383"/>
              <a:gd name="adj2" fmla="val -4845"/>
              <a:gd name="adj3" fmla="val 68410"/>
              <a:gd name="adj4" fmla="val -21900"/>
              <a:gd name="adj5" fmla="val 55683"/>
              <a:gd name="adj6" fmla="val -40748"/>
            </a:avLst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Overhang is ½” for connectors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426E802-F220-4E32-AF22-F77FC2103DD3}"/>
              </a:ext>
            </a:extLst>
          </p:cNvPr>
          <p:cNvSpPr txBox="1"/>
          <p:nvPr/>
        </p:nvSpPr>
        <p:spPr>
          <a:xfrm>
            <a:off x="10673194" y="3501394"/>
            <a:ext cx="8229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/>
              </a:rPr>
              <a:t>I2C2 or UART2 for GPS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3B2E624-1F72-4661-89B5-3AEAAB455ED7}"/>
              </a:ext>
            </a:extLst>
          </p:cNvPr>
          <p:cNvSpPr txBox="1"/>
          <p:nvPr/>
        </p:nvSpPr>
        <p:spPr>
          <a:xfrm>
            <a:off x="9237007" y="2888529"/>
            <a:ext cx="5058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/>
              </a:rPr>
              <a:t>I2C1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386C878-7F42-4DC4-8101-00FD11882A6D}"/>
              </a:ext>
            </a:extLst>
          </p:cNvPr>
          <p:cNvSpPr txBox="1"/>
          <p:nvPr/>
        </p:nvSpPr>
        <p:spPr>
          <a:xfrm>
            <a:off x="9237007" y="3741525"/>
            <a:ext cx="5058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/>
              </a:rPr>
              <a:t>I2C1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F1F829C-0FC7-4D0B-8C34-A617E581FA80}"/>
              </a:ext>
            </a:extLst>
          </p:cNvPr>
          <p:cNvSpPr txBox="1"/>
          <p:nvPr/>
        </p:nvSpPr>
        <p:spPr>
          <a:xfrm>
            <a:off x="9231861" y="4722660"/>
            <a:ext cx="5058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/>
              </a:rPr>
              <a:t>I2C1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CFE44C0C-E880-4493-9A68-7944E801206F}"/>
              </a:ext>
            </a:extLst>
          </p:cNvPr>
          <p:cNvGrpSpPr/>
          <p:nvPr/>
        </p:nvGrpSpPr>
        <p:grpSpPr>
          <a:xfrm>
            <a:off x="9126747" y="5738717"/>
            <a:ext cx="2067119" cy="241897"/>
            <a:chOff x="3202455" y="6041572"/>
            <a:chExt cx="2067119" cy="241897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53CAD9B-C001-4A65-AB9A-1603EBB531C2}"/>
                </a:ext>
              </a:extLst>
            </p:cNvPr>
            <p:cNvSpPr/>
            <p:nvPr/>
          </p:nvSpPr>
          <p:spPr>
            <a:xfrm>
              <a:off x="3202455" y="6041929"/>
              <a:ext cx="1157632" cy="241540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AB-Power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75B958D-A6ED-4223-9115-AB1D97F569A1}"/>
                </a:ext>
              </a:extLst>
            </p:cNvPr>
            <p:cNvSpPr/>
            <p:nvPr/>
          </p:nvSpPr>
          <p:spPr>
            <a:xfrm>
              <a:off x="4442484" y="6041572"/>
              <a:ext cx="827090" cy="241540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AB-USB</a:t>
              </a: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FD832671-6427-44BD-A633-95DA2DD12920}"/>
              </a:ext>
            </a:extLst>
          </p:cNvPr>
          <p:cNvSpPr/>
          <p:nvPr/>
        </p:nvSpPr>
        <p:spPr>
          <a:xfrm>
            <a:off x="11127066" y="4995098"/>
            <a:ext cx="270119" cy="234609"/>
          </a:xfrm>
          <a:prstGeom prst="rect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>
                <a:shade val="50000"/>
              </a:sys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UC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7091FEA-8E13-47EA-958A-85C4F7F18F13}"/>
              </a:ext>
            </a:extLst>
          </p:cNvPr>
          <p:cNvGrpSpPr/>
          <p:nvPr/>
        </p:nvGrpSpPr>
        <p:grpSpPr>
          <a:xfrm>
            <a:off x="8380282" y="2242729"/>
            <a:ext cx="2804107" cy="255397"/>
            <a:chOff x="2465467" y="6041572"/>
            <a:chExt cx="2804107" cy="255397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B9ECF6A-1D51-4C28-91A3-005241FF9043}"/>
                </a:ext>
              </a:extLst>
            </p:cNvPr>
            <p:cNvSpPr/>
            <p:nvPr/>
          </p:nvSpPr>
          <p:spPr>
            <a:xfrm>
              <a:off x="2465467" y="6041929"/>
              <a:ext cx="985133" cy="255040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 Ana Input 3V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C7699F7-32BD-4AAF-9E5A-7F3005EE60F0}"/>
                </a:ext>
              </a:extLst>
            </p:cNvPr>
            <p:cNvSpPr/>
            <p:nvPr/>
          </p:nvSpPr>
          <p:spPr>
            <a:xfrm>
              <a:off x="3532997" y="6041929"/>
              <a:ext cx="827090" cy="241540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UART1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D4978DC2-3585-4617-BB15-0E703BC9B384}"/>
                </a:ext>
              </a:extLst>
            </p:cNvPr>
            <p:cNvSpPr/>
            <p:nvPr/>
          </p:nvSpPr>
          <p:spPr>
            <a:xfrm>
              <a:off x="4442484" y="6041572"/>
              <a:ext cx="827090" cy="241540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UART2</a:t>
              </a:r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310B0E08-9E95-47EC-843A-05E29A95BD31}"/>
              </a:ext>
            </a:extLst>
          </p:cNvPr>
          <p:cNvSpPr/>
          <p:nvPr/>
        </p:nvSpPr>
        <p:spPr>
          <a:xfrm>
            <a:off x="8557764" y="5272306"/>
            <a:ext cx="429768" cy="42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SCD40 CO2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58B66EF-7070-42B4-A5FF-D13B72A76413}"/>
              </a:ext>
            </a:extLst>
          </p:cNvPr>
          <p:cNvSpPr/>
          <p:nvPr/>
        </p:nvSpPr>
        <p:spPr>
          <a:xfrm>
            <a:off x="9056504" y="5270731"/>
            <a:ext cx="429768" cy="429768"/>
          </a:xfrm>
          <a:prstGeom prst="rect">
            <a:avLst/>
          </a:prstGeom>
          <a:solidFill>
            <a:srgbClr val="4472C4">
              <a:lumMod val="40000"/>
              <a:lumOff val="60000"/>
            </a:srgbClr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EEPROM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63DEC7D-A163-4B8C-BAB0-4D0EDC0E341A}"/>
              </a:ext>
            </a:extLst>
          </p:cNvPr>
          <p:cNvSpPr/>
          <p:nvPr/>
        </p:nvSpPr>
        <p:spPr>
          <a:xfrm>
            <a:off x="9550280" y="5267105"/>
            <a:ext cx="429768" cy="429768"/>
          </a:xfrm>
          <a:prstGeom prst="rect">
            <a:avLst/>
          </a:prstGeom>
          <a:solidFill>
            <a:srgbClr val="A5A5A5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ACCEL/ GYRO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4D8453-5457-4639-8804-C56A0BC14080}"/>
              </a:ext>
            </a:extLst>
          </p:cNvPr>
          <p:cNvSpPr/>
          <p:nvPr/>
        </p:nvSpPr>
        <p:spPr>
          <a:xfrm>
            <a:off x="10036901" y="5267105"/>
            <a:ext cx="429768" cy="429768"/>
          </a:xfrm>
          <a:prstGeom prst="rect">
            <a:avLst/>
          </a:prstGeom>
          <a:solidFill>
            <a:srgbClr val="4472C4">
              <a:lumMod val="40000"/>
              <a:lumOff val="60000"/>
            </a:srgbClr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5V Boost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920A1BF-BAE4-4254-BF45-53C81056585E}"/>
              </a:ext>
            </a:extLst>
          </p:cNvPr>
          <p:cNvSpPr/>
          <p:nvPr/>
        </p:nvSpPr>
        <p:spPr>
          <a:xfrm>
            <a:off x="10673194" y="5313397"/>
            <a:ext cx="334221" cy="313794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Light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63CACC8-3310-49DF-9C1A-60F5FD726B6F}"/>
              </a:ext>
            </a:extLst>
          </p:cNvPr>
          <p:cNvSpPr/>
          <p:nvPr/>
        </p:nvSpPr>
        <p:spPr>
          <a:xfrm>
            <a:off x="11084674" y="5313397"/>
            <a:ext cx="334221" cy="313794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</a:t>
            </a:r>
          </a:p>
        </p:txBody>
      </p:sp>
      <p:sp>
        <p:nvSpPr>
          <p:cNvPr id="72" name="Flowchart: Or 71">
            <a:extLst>
              <a:ext uri="{FF2B5EF4-FFF2-40B4-BE49-F238E27FC236}">
                <a16:creationId xmlns:a16="http://schemas.microsoft.com/office/drawing/2014/main" id="{B4F3454F-7C44-4E98-82B1-1A5F411E411F}"/>
              </a:ext>
            </a:extLst>
          </p:cNvPr>
          <p:cNvSpPr/>
          <p:nvPr/>
        </p:nvSpPr>
        <p:spPr>
          <a:xfrm>
            <a:off x="10717449" y="4970993"/>
            <a:ext cx="182880" cy="182880"/>
          </a:xfrm>
          <a:prstGeom prst="flowChartOr">
            <a:avLst/>
          </a:prstGeom>
          <a:pattFill prst="pct5">
            <a:fgClr>
              <a:srgbClr val="A5A5A5"/>
            </a:fgClr>
            <a:bgClr>
              <a:srgbClr val="A5A5A5">
                <a:lumMod val="40000"/>
                <a:lumOff val="60000"/>
              </a:srgbClr>
            </a:bgClr>
          </a:patt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A87089E-82B4-43D6-A1F4-9A9108B81E6F}"/>
              </a:ext>
            </a:extLst>
          </p:cNvPr>
          <p:cNvSpPr/>
          <p:nvPr/>
        </p:nvSpPr>
        <p:spPr>
          <a:xfrm>
            <a:off x="8196182" y="2548804"/>
            <a:ext cx="2415522" cy="3155344"/>
          </a:xfrm>
          <a:prstGeom prst="rect">
            <a:avLst/>
          </a:prstGeom>
          <a:noFill/>
          <a:ln w="50800" cap="flat" cmpd="sng" algn="ctr">
            <a:solidFill>
              <a:srgbClr val="4472C4">
                <a:shade val="50000"/>
              </a:srgbClr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Callout: Bent Line 73">
            <a:extLst>
              <a:ext uri="{FF2B5EF4-FFF2-40B4-BE49-F238E27FC236}">
                <a16:creationId xmlns:a16="http://schemas.microsoft.com/office/drawing/2014/main" id="{F83254C6-E718-45D3-AA04-0439B541BBFB}"/>
              </a:ext>
            </a:extLst>
          </p:cNvPr>
          <p:cNvSpPr/>
          <p:nvPr/>
        </p:nvSpPr>
        <p:spPr>
          <a:xfrm flipH="1">
            <a:off x="6202786" y="1935065"/>
            <a:ext cx="1483743" cy="88592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05413"/>
              <a:gd name="adj6" fmla="val -34241"/>
            </a:avLst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Need Border for Flow Cell Control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81076A3-CA0B-4F08-BEF3-44182CFDB9E8}"/>
              </a:ext>
            </a:extLst>
          </p:cNvPr>
          <p:cNvSpPr/>
          <p:nvPr/>
        </p:nvSpPr>
        <p:spPr>
          <a:xfrm>
            <a:off x="8196182" y="2557487"/>
            <a:ext cx="3299972" cy="3155344"/>
          </a:xfrm>
          <a:prstGeom prst="rect">
            <a:avLst/>
          </a:prstGeom>
          <a:noFill/>
          <a:ln w="50800" cap="flat" cmpd="sng" algn="ctr">
            <a:solidFill>
              <a:srgbClr val="4472C4">
                <a:shade val="50000"/>
              </a:srgbClr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1D904FAB-2C6C-40F0-9573-B3C21E105B7D}"/>
              </a:ext>
            </a:extLst>
          </p:cNvPr>
          <p:cNvSpPr/>
          <p:nvPr/>
        </p:nvSpPr>
        <p:spPr>
          <a:xfrm>
            <a:off x="10923168" y="4928256"/>
            <a:ext cx="155899" cy="369332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5908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E4A416-A1F8-4A3F-9EB4-387944EA5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A-SMELS Design: Board Layout</a:t>
            </a:r>
          </a:p>
        </p:txBody>
      </p:sp>
      <p:pic>
        <p:nvPicPr>
          <p:cNvPr id="50" name="Content Placeholder 49">
            <a:extLst>
              <a:ext uri="{FF2B5EF4-FFF2-40B4-BE49-F238E27FC236}">
                <a16:creationId xmlns:a16="http://schemas.microsoft.com/office/drawing/2014/main" id="{0002BA9E-4DE6-4797-BCFE-5EFCC125C5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4923" y="1600200"/>
            <a:ext cx="8442153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1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E4A416-A1F8-4A3F-9EB4-387944EA5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A-SMELS Design: Board Layout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2726B6-BB3F-4C25-B8FF-0A8FA09C48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Flow Cell:</a:t>
            </a:r>
          </a:p>
          <a:p>
            <a:pPr lvl="1"/>
            <a:r>
              <a:rPr lang="en-US" dirty="0"/>
              <a:t>Printable, with flexible material for gaskets</a:t>
            </a:r>
          </a:p>
          <a:p>
            <a:pPr lvl="1"/>
            <a:r>
              <a:rPr lang="en-US" dirty="0"/>
              <a:t>Flexible, detachable proboscis for hard to reach places</a:t>
            </a:r>
          </a:p>
          <a:p>
            <a:r>
              <a:rPr lang="en-US" dirty="0"/>
              <a:t>Next versions for science payload interface</a:t>
            </a:r>
          </a:p>
          <a:p>
            <a:pPr lvl="1"/>
            <a:r>
              <a:rPr lang="en-US" dirty="0"/>
              <a:t>Need to dock to standardized gas ports of hermetic payload enclosures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F755304-D095-4C9E-813F-F53E7FC92439}"/>
              </a:ext>
            </a:extLst>
          </p:cNvPr>
          <p:cNvGrpSpPr/>
          <p:nvPr/>
        </p:nvGrpSpPr>
        <p:grpSpPr>
          <a:xfrm>
            <a:off x="7714232" y="3767475"/>
            <a:ext cx="3335025" cy="2557125"/>
            <a:chOff x="0" y="0"/>
            <a:chExt cx="3335655" cy="255778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0BB8C9D-36A1-4D05-80B1-509D098F9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35655" cy="2557780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DA928A3-CA18-4CA6-AF34-4A2EDDA8B05D}"/>
                </a:ext>
              </a:extLst>
            </p:cNvPr>
            <p:cNvGrpSpPr/>
            <p:nvPr/>
          </p:nvGrpSpPr>
          <p:grpSpPr>
            <a:xfrm>
              <a:off x="285750" y="1233488"/>
              <a:ext cx="1719763" cy="910137"/>
              <a:chOff x="0" y="0"/>
              <a:chExt cx="1719763" cy="910137"/>
            </a:xfrm>
          </p:grpSpPr>
          <p:sp>
            <p:nvSpPr>
              <p:cNvPr id="12" name="Parallelogram 11">
                <a:extLst>
                  <a:ext uri="{FF2B5EF4-FFF2-40B4-BE49-F238E27FC236}">
                    <a16:creationId xmlns:a16="http://schemas.microsoft.com/office/drawing/2014/main" id="{1AE5B5E6-B34B-4677-9C3A-36E0155643BD}"/>
                  </a:ext>
                </a:extLst>
              </p:cNvPr>
              <p:cNvSpPr/>
              <p:nvPr/>
            </p:nvSpPr>
            <p:spPr>
              <a:xfrm rot="16200000">
                <a:off x="591344" y="196057"/>
                <a:ext cx="640882" cy="463895"/>
              </a:xfrm>
              <a:prstGeom prst="parallelogram">
                <a:avLst>
                  <a:gd name="adj" fmla="val 30575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3" name="Parallelogram 12">
                <a:extLst>
                  <a:ext uri="{FF2B5EF4-FFF2-40B4-BE49-F238E27FC236}">
                    <a16:creationId xmlns:a16="http://schemas.microsoft.com/office/drawing/2014/main" id="{55C72E00-04D6-487A-BA1A-52F5C78E104E}"/>
                  </a:ext>
                </a:extLst>
              </p:cNvPr>
              <p:cNvSpPr/>
              <p:nvPr/>
            </p:nvSpPr>
            <p:spPr>
              <a:xfrm rot="16200000">
                <a:off x="71121" y="209232"/>
                <a:ext cx="348877" cy="252833"/>
              </a:xfrm>
              <a:prstGeom prst="parallelogram">
                <a:avLst>
                  <a:gd name="adj" fmla="val 30575"/>
                </a:avLst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" name="Parallelogram 13">
                <a:extLst>
                  <a:ext uri="{FF2B5EF4-FFF2-40B4-BE49-F238E27FC236}">
                    <a16:creationId xmlns:a16="http://schemas.microsoft.com/office/drawing/2014/main" id="{571EC945-F82D-41F2-B709-298E8ED53B1E}"/>
                  </a:ext>
                </a:extLst>
              </p:cNvPr>
              <p:cNvSpPr/>
              <p:nvPr/>
            </p:nvSpPr>
            <p:spPr>
              <a:xfrm rot="16200000">
                <a:off x="1418908" y="609282"/>
                <a:ext cx="348877" cy="252833"/>
              </a:xfrm>
              <a:prstGeom prst="parallelogram">
                <a:avLst>
                  <a:gd name="adj" fmla="val 30575"/>
                </a:avLst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F2C3F9C1-A78C-4469-8BFC-643A60858C9D}"/>
                  </a:ext>
                </a:extLst>
              </p:cNvPr>
              <p:cNvSpPr/>
              <p:nvPr/>
            </p:nvSpPr>
            <p:spPr>
              <a:xfrm>
                <a:off x="0" y="0"/>
                <a:ext cx="118872" cy="118872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 w="25400">
                <a:solidFill>
                  <a:schemeClr val="accent1"/>
                </a:solidFill>
              </a:ln>
              <a:scene3d>
                <a:camera prst="orthographicFront">
                  <a:rot lat="1800000" lon="2160000" rev="0"/>
                </a:camera>
                <a:lightRig rig="threePt" dir="t"/>
              </a:scene3d>
              <a:sp3d>
                <a:bevelT h="254000"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F8184F3D-CF2C-4B57-8140-73651E063758}"/>
                  </a:ext>
                </a:extLst>
              </p:cNvPr>
              <p:cNvSpPr/>
              <p:nvPr/>
            </p:nvSpPr>
            <p:spPr>
              <a:xfrm>
                <a:off x="185738" y="66675"/>
                <a:ext cx="118872" cy="118872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25400">
                <a:solidFill>
                  <a:schemeClr val="accent1"/>
                </a:solidFill>
              </a:ln>
              <a:scene3d>
                <a:camera prst="orthographicFront">
                  <a:rot lat="1800000" lon="2160000" rev="0"/>
                </a:camera>
                <a:lightRig rig="threePt" dir="t"/>
              </a:scene3d>
              <a:sp3d>
                <a:bevelT h="254000"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id="{506CA9DA-E5B2-4D78-97E3-52D166F26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528" y="1173698"/>
            <a:ext cx="4437842" cy="2528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195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32617-86D0-462E-90E9-66964E2AC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A-SMELS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7281B-FED1-409D-BEC7-3B4CFC6C177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Phase I: Passive Monitoring</a:t>
            </a:r>
          </a:p>
          <a:p>
            <a:pPr lvl="1"/>
            <a:r>
              <a:rPr lang="en-US" dirty="0"/>
              <a:t>Develop 3D Training Data Set</a:t>
            </a:r>
          </a:p>
          <a:p>
            <a:pPr lvl="1"/>
            <a:r>
              <a:rPr lang="en-US" dirty="0"/>
              <a:t>Will ride along in pre-planned flights</a:t>
            </a:r>
          </a:p>
          <a:p>
            <a:r>
              <a:rPr lang="en-US" dirty="0"/>
              <a:t>Phase II: Localization</a:t>
            </a:r>
          </a:p>
          <a:p>
            <a:pPr lvl="1"/>
            <a:r>
              <a:rPr lang="en-US" dirty="0"/>
              <a:t>Identify sources of gas/odor, i.e., body or food odors.</a:t>
            </a:r>
          </a:p>
          <a:p>
            <a:r>
              <a:rPr lang="en-US" dirty="0"/>
              <a:t>Phase III: Automation</a:t>
            </a:r>
          </a:p>
          <a:p>
            <a:pPr lvl="1"/>
            <a:r>
              <a:rPr lang="en-US" dirty="0"/>
              <a:t>Calibration Routines</a:t>
            </a:r>
          </a:p>
          <a:p>
            <a:pPr lvl="1"/>
            <a:r>
              <a:rPr lang="en-US" dirty="0"/>
              <a:t>Equipment Monitoring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DD86315-CDDA-458A-86BA-2903A237005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2" y="533400"/>
            <a:ext cx="5384800" cy="3442950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1417F2-B5C9-4207-A027-A1B1434D5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807" y="2638109"/>
            <a:ext cx="4544389" cy="379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527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3B7F630-77C9-433D-BC71-6F0DE5C90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Alternative Use for Lower Cost Educational Platform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8659CA0-1589-47D9-9F17-1A9EC09516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73352"/>
            <a:ext cx="4411106" cy="4718304"/>
          </a:xfrm>
        </p:spPr>
        <p:txBody>
          <a:bodyPr/>
          <a:lstStyle/>
          <a:p>
            <a:r>
              <a:rPr lang="en-US" dirty="0"/>
              <a:t>Need ruggedized equivalent version for classrooms for AQ studies</a:t>
            </a:r>
          </a:p>
          <a:p>
            <a:r>
              <a:rPr lang="en-US" dirty="0"/>
              <a:t>Can be modified for standalone versions for stationary monitoring</a:t>
            </a:r>
          </a:p>
          <a:p>
            <a:pPr lvl="1"/>
            <a:r>
              <a:rPr lang="en-US" dirty="0"/>
              <a:t>Wildfire detection</a:t>
            </a:r>
          </a:p>
          <a:p>
            <a:pPr lvl="1"/>
            <a:r>
              <a:rPr lang="en-US" dirty="0"/>
              <a:t>Confined space monitoring</a:t>
            </a:r>
          </a:p>
          <a:p>
            <a:pPr lvl="1"/>
            <a:r>
              <a:rPr lang="en-US" dirty="0"/>
              <a:t>Wearable monitoring</a:t>
            </a:r>
          </a:p>
          <a:p>
            <a:endParaRPr lang="en-US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115EC73-7AF9-4941-829F-26D24100D9F8}"/>
              </a:ext>
            </a:extLst>
          </p:cNvPr>
          <p:cNvSpPr txBox="1"/>
          <p:nvPr/>
        </p:nvSpPr>
        <p:spPr>
          <a:xfrm>
            <a:off x="7557917" y="1293455"/>
            <a:ext cx="2311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H: 3.550” L: 3.775”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9FA7779-FED5-46A8-A7F5-FFD89B3074AB}"/>
              </a:ext>
            </a:extLst>
          </p:cNvPr>
          <p:cNvSpPr txBox="1"/>
          <p:nvPr/>
        </p:nvSpPr>
        <p:spPr>
          <a:xfrm>
            <a:off x="6056922" y="3270849"/>
            <a:ext cx="370936" cy="37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H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C493ABA-7C6F-4216-B5F8-990EAAAD0D48}"/>
              </a:ext>
            </a:extLst>
          </p:cNvPr>
          <p:cNvSpPr txBox="1"/>
          <p:nvPr/>
        </p:nvSpPr>
        <p:spPr>
          <a:xfrm>
            <a:off x="8528389" y="5953664"/>
            <a:ext cx="370936" cy="37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L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ED5DA9E3-9B7F-4D83-BDF7-F58C876AC60C}"/>
              </a:ext>
            </a:extLst>
          </p:cNvPr>
          <p:cNvGrpSpPr/>
          <p:nvPr/>
        </p:nvGrpSpPr>
        <p:grpSpPr>
          <a:xfrm>
            <a:off x="6985641" y="2282393"/>
            <a:ext cx="3456432" cy="3246120"/>
            <a:chOff x="2474026" y="2789555"/>
            <a:chExt cx="3456432" cy="3246120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B6BB6582-8740-4D75-AA74-739A1EC420A9}"/>
                </a:ext>
              </a:extLst>
            </p:cNvPr>
            <p:cNvSpPr/>
            <p:nvPr/>
          </p:nvSpPr>
          <p:spPr>
            <a:xfrm>
              <a:off x="2474026" y="2789555"/>
              <a:ext cx="3456432" cy="3246120"/>
            </a:xfrm>
            <a:prstGeom prst="rect">
              <a:avLst/>
            </a:prstGeom>
            <a:solidFill>
              <a:srgbClr val="70AD47">
                <a:lumMod val="20000"/>
                <a:lumOff val="80000"/>
              </a:srgbClr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46EAB0F3-4C5B-4BEB-A143-6C79FFB76828}"/>
                </a:ext>
              </a:extLst>
            </p:cNvPr>
            <p:cNvGrpSpPr/>
            <p:nvPr/>
          </p:nvGrpSpPr>
          <p:grpSpPr>
            <a:xfrm>
              <a:off x="2623510" y="4952581"/>
              <a:ext cx="2286000" cy="822960"/>
              <a:chOff x="8489255" y="2692464"/>
              <a:chExt cx="2286000" cy="822960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55F0A11E-D00A-407B-B30E-EC9CD616E961}"/>
                  </a:ext>
                </a:extLst>
              </p:cNvPr>
              <p:cNvSpPr/>
              <p:nvPr/>
            </p:nvSpPr>
            <p:spPr>
              <a:xfrm rot="5400000">
                <a:off x="9220775" y="1960944"/>
                <a:ext cx="822960" cy="2286000"/>
              </a:xfrm>
              <a:prstGeom prst="rect">
                <a:avLst/>
              </a:prstGeom>
              <a:solidFill>
                <a:srgbClr val="00B050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23944CB6-EE75-4152-BFF5-02D287C2B258}"/>
                  </a:ext>
                </a:extLst>
              </p:cNvPr>
              <p:cNvSpPr/>
              <p:nvPr/>
            </p:nvSpPr>
            <p:spPr>
              <a:xfrm>
                <a:off x="8700747" y="2857056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48607513-F13F-4DE6-818A-A31DCF580785}"/>
                  </a:ext>
                </a:extLst>
              </p:cNvPr>
              <p:cNvSpPr/>
              <p:nvPr/>
            </p:nvSpPr>
            <p:spPr>
              <a:xfrm>
                <a:off x="10009518" y="2857056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14C4F3A1-49C6-4CE4-A47D-048C9679F107}"/>
                </a:ext>
              </a:extLst>
            </p:cNvPr>
            <p:cNvGrpSpPr/>
            <p:nvPr/>
          </p:nvGrpSpPr>
          <p:grpSpPr>
            <a:xfrm>
              <a:off x="2623510" y="4079724"/>
              <a:ext cx="2286000" cy="822960"/>
              <a:chOff x="8489255" y="2735594"/>
              <a:chExt cx="2286000" cy="822960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7EA667A9-A8CC-4808-B00B-EF3EC949B68B}"/>
                  </a:ext>
                </a:extLst>
              </p:cNvPr>
              <p:cNvSpPr/>
              <p:nvPr/>
            </p:nvSpPr>
            <p:spPr>
              <a:xfrm rot="5400000">
                <a:off x="9220775" y="2004074"/>
                <a:ext cx="822960" cy="2286000"/>
              </a:xfrm>
              <a:prstGeom prst="rect">
                <a:avLst/>
              </a:prstGeom>
              <a:solidFill>
                <a:srgbClr val="00B050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A43E803B-E1C9-4E80-86E2-AC15D6AEB91D}"/>
                  </a:ext>
                </a:extLst>
              </p:cNvPr>
              <p:cNvSpPr/>
              <p:nvPr/>
            </p:nvSpPr>
            <p:spPr>
              <a:xfrm>
                <a:off x="8700747" y="2900186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52E5711F-831D-4491-85F4-6716D2799E6B}"/>
                  </a:ext>
                </a:extLst>
              </p:cNvPr>
              <p:cNvSpPr/>
              <p:nvPr/>
            </p:nvSpPr>
            <p:spPr>
              <a:xfrm>
                <a:off x="10009518" y="2900186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85681FD5-07A4-4EED-AAEB-BCDA4FCFC334}"/>
                </a:ext>
              </a:extLst>
            </p:cNvPr>
            <p:cNvGrpSpPr/>
            <p:nvPr/>
          </p:nvGrpSpPr>
          <p:grpSpPr>
            <a:xfrm>
              <a:off x="2632102" y="3211065"/>
              <a:ext cx="2286000" cy="822960"/>
              <a:chOff x="8489255" y="2778724"/>
              <a:chExt cx="2286000" cy="822960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56721C1E-BC7C-44CE-8A01-7B9009F7059C}"/>
                  </a:ext>
                </a:extLst>
              </p:cNvPr>
              <p:cNvSpPr/>
              <p:nvPr/>
            </p:nvSpPr>
            <p:spPr>
              <a:xfrm rot="5400000">
                <a:off x="9220775" y="2047204"/>
                <a:ext cx="822960" cy="2286000"/>
              </a:xfrm>
              <a:prstGeom prst="rect">
                <a:avLst/>
              </a:prstGeom>
              <a:solidFill>
                <a:srgbClr val="00B050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52BE8122-F7EF-4633-AC38-6A51213A57C8}"/>
                  </a:ext>
                </a:extLst>
              </p:cNvPr>
              <p:cNvSpPr/>
              <p:nvPr/>
            </p:nvSpPr>
            <p:spPr>
              <a:xfrm>
                <a:off x="8700747" y="2943316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1230839B-2E16-42C7-90EB-2FE8EF1590E3}"/>
                  </a:ext>
                </a:extLst>
              </p:cNvPr>
              <p:cNvSpPr/>
              <p:nvPr/>
            </p:nvSpPr>
            <p:spPr>
              <a:xfrm>
                <a:off x="10009518" y="2943316"/>
                <a:ext cx="548640" cy="548640"/>
              </a:xfrm>
              <a:prstGeom prst="ellipse">
                <a:avLst/>
              </a:prstGeom>
              <a:solidFill>
                <a:srgbClr val="E7E6E6"/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DE2F0466-1F9F-4BEB-BC8D-E84DCDFA5AA2}"/>
                </a:ext>
              </a:extLst>
            </p:cNvPr>
            <p:cNvSpPr/>
            <p:nvPr/>
          </p:nvSpPr>
          <p:spPr>
            <a:xfrm>
              <a:off x="5014078" y="3229887"/>
              <a:ext cx="822960" cy="2286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2" name="Callout: Bent Line 61">
            <a:extLst>
              <a:ext uri="{FF2B5EF4-FFF2-40B4-BE49-F238E27FC236}">
                <a16:creationId xmlns:a16="http://schemas.microsoft.com/office/drawing/2014/main" id="{F54ADB9F-2B71-4E82-AEC7-FA91705E442C}"/>
              </a:ext>
            </a:extLst>
          </p:cNvPr>
          <p:cNvSpPr/>
          <p:nvPr/>
        </p:nvSpPr>
        <p:spPr>
          <a:xfrm flipH="1">
            <a:off x="5031888" y="3974898"/>
            <a:ext cx="1483743" cy="2016444"/>
          </a:xfrm>
          <a:prstGeom prst="borderCallout2">
            <a:avLst>
              <a:gd name="adj1" fmla="val 69383"/>
              <a:gd name="adj2" fmla="val -4845"/>
              <a:gd name="adj3" fmla="val 68410"/>
              <a:gd name="adj4" fmla="val -21900"/>
              <a:gd name="adj5" fmla="val 55683"/>
              <a:gd name="adj6" fmla="val -40748"/>
            </a:avLst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Overhang is ½” for connectors. Will have to work out if it goes in top or bottom edge.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E60EF33D-4475-4B2F-8710-760E5AAB588F}"/>
              </a:ext>
            </a:extLst>
          </p:cNvPr>
          <p:cNvSpPr txBox="1"/>
          <p:nvPr/>
        </p:nvSpPr>
        <p:spPr>
          <a:xfrm>
            <a:off x="9542937" y="2788789"/>
            <a:ext cx="82296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/>
              </a:rPr>
              <a:t>Has Micro and </a:t>
            </a:r>
            <a:r>
              <a:rPr lang="en-US" sz="1100" dirty="0" err="1">
                <a:solidFill>
                  <a:prstClr val="black"/>
                </a:solidFill>
                <a:latin typeface="Calibri" panose="020F0502020204030204"/>
              </a:rPr>
              <a:t>Lipo</a:t>
            </a:r>
            <a:r>
              <a:rPr lang="en-US" sz="1100" dirty="0">
                <a:solidFill>
                  <a:prstClr val="black"/>
                </a:solidFill>
                <a:latin typeface="Calibri" panose="020F0502020204030204"/>
              </a:rPr>
              <a:t> battery circuit. Can provide 5V and 3V bus when connected to USB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CC263D3-711C-4AB9-A7C2-8875E37C685A}"/>
              </a:ext>
            </a:extLst>
          </p:cNvPr>
          <p:cNvSpPr txBox="1"/>
          <p:nvPr/>
        </p:nvSpPr>
        <p:spPr>
          <a:xfrm>
            <a:off x="8089507" y="2657984"/>
            <a:ext cx="5058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/>
              </a:rPr>
              <a:t>I2C1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EDF5A27-375D-4895-A47C-6704124AB0DF}"/>
              </a:ext>
            </a:extLst>
          </p:cNvPr>
          <p:cNvSpPr txBox="1"/>
          <p:nvPr/>
        </p:nvSpPr>
        <p:spPr>
          <a:xfrm>
            <a:off x="8089507" y="3510980"/>
            <a:ext cx="5058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/>
              </a:rPr>
              <a:t>I2C1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F00718B-CB1F-4B42-9BAD-5BF1707273F3}"/>
              </a:ext>
            </a:extLst>
          </p:cNvPr>
          <p:cNvSpPr txBox="1"/>
          <p:nvPr/>
        </p:nvSpPr>
        <p:spPr>
          <a:xfrm>
            <a:off x="8084361" y="4492115"/>
            <a:ext cx="5058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Calibri" panose="020F0502020204030204"/>
              </a:rPr>
              <a:t>I2C1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9258F09-ABF6-4B5D-ACC0-891C6F4CD054}"/>
              </a:ext>
            </a:extLst>
          </p:cNvPr>
          <p:cNvSpPr/>
          <p:nvPr/>
        </p:nvSpPr>
        <p:spPr>
          <a:xfrm>
            <a:off x="8300312" y="2012541"/>
            <a:ext cx="827090" cy="24154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I2C1/5V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EAEAD83B-4337-4910-8AFB-E1D268425135}"/>
              </a:ext>
            </a:extLst>
          </p:cNvPr>
          <p:cNvSpPr/>
          <p:nvPr/>
        </p:nvSpPr>
        <p:spPr>
          <a:xfrm>
            <a:off x="9209799" y="2012184"/>
            <a:ext cx="827090" cy="24154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I2C2/5V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7A9D3D3C-E1E5-4156-94C9-4EC1BAD50316}"/>
              </a:ext>
            </a:extLst>
          </p:cNvPr>
          <p:cNvSpPr/>
          <p:nvPr/>
        </p:nvSpPr>
        <p:spPr>
          <a:xfrm>
            <a:off x="8097826" y="2327528"/>
            <a:ext cx="365760" cy="36576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SCD40 CO2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EAC90AC0-8CA0-4051-A276-10E54F642E43}"/>
              </a:ext>
            </a:extLst>
          </p:cNvPr>
          <p:cNvSpPr/>
          <p:nvPr/>
        </p:nvSpPr>
        <p:spPr>
          <a:xfrm>
            <a:off x="9560178" y="2543612"/>
            <a:ext cx="91440" cy="109728"/>
          </a:xfrm>
          <a:prstGeom prst="rect">
            <a:avLst/>
          </a:prstGeom>
          <a:solidFill>
            <a:srgbClr val="A5A5A5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EF9912F4-B74B-4C11-8E74-9EFC91A20EC2}"/>
              </a:ext>
            </a:extLst>
          </p:cNvPr>
          <p:cNvSpPr/>
          <p:nvPr/>
        </p:nvSpPr>
        <p:spPr>
          <a:xfrm>
            <a:off x="9873950" y="5037037"/>
            <a:ext cx="182880" cy="228600"/>
          </a:xfrm>
          <a:prstGeom prst="rect">
            <a:avLst/>
          </a:prstGeom>
          <a:solidFill>
            <a:srgbClr val="4472C4">
              <a:lumMod val="40000"/>
              <a:lumOff val="60000"/>
            </a:srgbClr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5V Boost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DCAD4200-F276-4D17-B911-3DD13D9014E9}"/>
              </a:ext>
            </a:extLst>
          </p:cNvPr>
          <p:cNvSpPr/>
          <p:nvPr/>
        </p:nvSpPr>
        <p:spPr>
          <a:xfrm>
            <a:off x="9532746" y="2402200"/>
            <a:ext cx="73152" cy="73152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8E518551-F146-4879-B55D-923DCC2A506C}"/>
              </a:ext>
            </a:extLst>
          </p:cNvPr>
          <p:cNvSpPr/>
          <p:nvPr/>
        </p:nvSpPr>
        <p:spPr>
          <a:xfrm>
            <a:off x="9506977" y="5017408"/>
            <a:ext cx="334221" cy="360086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28568E7E-2788-4673-AF52-91BE7EB9C6F5}"/>
              </a:ext>
            </a:extLst>
          </p:cNvPr>
          <p:cNvSpPr/>
          <p:nvPr/>
        </p:nvSpPr>
        <p:spPr>
          <a:xfrm>
            <a:off x="7048682" y="2318259"/>
            <a:ext cx="2415522" cy="3155344"/>
          </a:xfrm>
          <a:prstGeom prst="rect">
            <a:avLst/>
          </a:prstGeom>
          <a:noFill/>
          <a:ln w="50800" cap="flat" cmpd="sng" algn="ctr">
            <a:solidFill>
              <a:srgbClr val="4472C4">
                <a:shade val="50000"/>
              </a:srgbClr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" name="Callout: Bent Line 113">
            <a:extLst>
              <a:ext uri="{FF2B5EF4-FFF2-40B4-BE49-F238E27FC236}">
                <a16:creationId xmlns:a16="http://schemas.microsoft.com/office/drawing/2014/main" id="{E518D9BA-63B6-4D9B-9E2E-42C22C7606F1}"/>
              </a:ext>
            </a:extLst>
          </p:cNvPr>
          <p:cNvSpPr/>
          <p:nvPr/>
        </p:nvSpPr>
        <p:spPr>
          <a:xfrm flipH="1">
            <a:off x="5055193" y="1417299"/>
            <a:ext cx="1483743" cy="164010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05413"/>
              <a:gd name="adj6" fmla="val -34241"/>
            </a:avLst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Need Border for Flow Cell Control, ideally fit SCD40 within the flow cell</a:t>
            </a:r>
          </a:p>
        </p:txBody>
      </p:sp>
      <p:sp>
        <p:nvSpPr>
          <p:cNvPr id="67" name="Callout: Bent Line 66">
            <a:extLst>
              <a:ext uri="{FF2B5EF4-FFF2-40B4-BE49-F238E27FC236}">
                <a16:creationId xmlns:a16="http://schemas.microsoft.com/office/drawing/2014/main" id="{66B5222E-56F0-425B-8693-FA4794062949}"/>
              </a:ext>
            </a:extLst>
          </p:cNvPr>
          <p:cNvSpPr/>
          <p:nvPr/>
        </p:nvSpPr>
        <p:spPr>
          <a:xfrm>
            <a:off x="10145123" y="1812616"/>
            <a:ext cx="566506" cy="34220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11289"/>
              <a:gd name="adj6" fmla="val -81445"/>
            </a:avLst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prstClr val="black"/>
                </a:solidFill>
                <a:latin typeface="Calibri" panose="020F0502020204030204"/>
              </a:rPr>
              <a:t>Gyro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Callout: Bent Line 68">
            <a:extLst>
              <a:ext uri="{FF2B5EF4-FFF2-40B4-BE49-F238E27FC236}">
                <a16:creationId xmlns:a16="http://schemas.microsoft.com/office/drawing/2014/main" id="{705D7E89-1F41-4668-90E3-9AACDF635B92}"/>
              </a:ext>
            </a:extLst>
          </p:cNvPr>
          <p:cNvSpPr/>
          <p:nvPr/>
        </p:nvSpPr>
        <p:spPr>
          <a:xfrm>
            <a:off x="10065400" y="1387465"/>
            <a:ext cx="566506" cy="34220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94477"/>
              <a:gd name="adj6" fmla="val -82968"/>
            </a:avLst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prstClr val="black"/>
                </a:solidFill>
                <a:latin typeface="Calibri" panose="020F0502020204030204"/>
              </a:rPr>
              <a:t>Light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C4892427-9856-41CA-A499-A919F76B0D93}"/>
              </a:ext>
            </a:extLst>
          </p:cNvPr>
          <p:cNvSpPr/>
          <p:nvPr/>
        </p:nvSpPr>
        <p:spPr>
          <a:xfrm>
            <a:off x="7118017" y="2357993"/>
            <a:ext cx="201168" cy="201168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1" name="Circle: Hollow 70">
            <a:extLst>
              <a:ext uri="{FF2B5EF4-FFF2-40B4-BE49-F238E27FC236}">
                <a16:creationId xmlns:a16="http://schemas.microsoft.com/office/drawing/2014/main" id="{540EBF5C-FE2E-47E9-AD92-37498CEA7A93}"/>
              </a:ext>
            </a:extLst>
          </p:cNvPr>
          <p:cNvSpPr/>
          <p:nvPr/>
        </p:nvSpPr>
        <p:spPr>
          <a:xfrm>
            <a:off x="7062736" y="5261949"/>
            <a:ext cx="201168" cy="201168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4" name="Circle: Hollow 73">
            <a:extLst>
              <a:ext uri="{FF2B5EF4-FFF2-40B4-BE49-F238E27FC236}">
                <a16:creationId xmlns:a16="http://schemas.microsoft.com/office/drawing/2014/main" id="{0F274923-912E-4042-A60D-1361CBFBB49F}"/>
              </a:ext>
            </a:extLst>
          </p:cNvPr>
          <p:cNvSpPr/>
          <p:nvPr/>
        </p:nvSpPr>
        <p:spPr>
          <a:xfrm>
            <a:off x="10085192" y="2424250"/>
            <a:ext cx="201168" cy="201168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5" name="Circle: Hollow 74">
            <a:extLst>
              <a:ext uri="{FF2B5EF4-FFF2-40B4-BE49-F238E27FC236}">
                <a16:creationId xmlns:a16="http://schemas.microsoft.com/office/drawing/2014/main" id="{EAC09433-B17B-4E17-A9DA-2A54D6B8C722}"/>
              </a:ext>
            </a:extLst>
          </p:cNvPr>
          <p:cNvSpPr/>
          <p:nvPr/>
        </p:nvSpPr>
        <p:spPr>
          <a:xfrm>
            <a:off x="10083985" y="5201814"/>
            <a:ext cx="201168" cy="201168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7" name="Callout: Bent Line 76">
            <a:extLst>
              <a:ext uri="{FF2B5EF4-FFF2-40B4-BE49-F238E27FC236}">
                <a16:creationId xmlns:a16="http://schemas.microsoft.com/office/drawing/2014/main" id="{8DC57E7D-2ADB-49D9-B223-E46936CDEFED}"/>
              </a:ext>
            </a:extLst>
          </p:cNvPr>
          <p:cNvSpPr/>
          <p:nvPr/>
        </p:nvSpPr>
        <p:spPr>
          <a:xfrm>
            <a:off x="10505038" y="4492114"/>
            <a:ext cx="1319248" cy="1832485"/>
          </a:xfrm>
          <a:prstGeom prst="borderCallout2">
            <a:avLst>
              <a:gd name="adj1" fmla="val 72415"/>
              <a:gd name="adj2" fmla="val -2448"/>
              <a:gd name="adj3" fmla="val 72886"/>
              <a:gd name="adj4" fmla="val -41515"/>
              <a:gd name="adj5" fmla="val 36705"/>
              <a:gd name="adj6" fmla="val -49362"/>
            </a:avLst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 control, allow for pin input of 5-18 V DC, step down to 5 and 3. Bypass-able when power supplied by Micro module or USB input. Boost when only 3.3 V supplied by Micro module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5EE1773-2AD2-4C62-8603-69E248CDAE46}"/>
              </a:ext>
            </a:extLst>
          </p:cNvPr>
          <p:cNvSpPr/>
          <p:nvPr/>
        </p:nvSpPr>
        <p:spPr>
          <a:xfrm>
            <a:off x="7165322" y="2008408"/>
            <a:ext cx="985133" cy="25504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UART 5V</a:t>
            </a:r>
          </a:p>
        </p:txBody>
      </p:sp>
    </p:spTree>
    <p:extLst>
      <p:ext uri="{BB962C8B-B14F-4D97-AF65-F5344CB8AC3E}">
        <p14:creationId xmlns:p14="http://schemas.microsoft.com/office/powerpoint/2010/main" val="28736513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 SPEC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C6081795-60BD-406C-A30E-D5CB266B442D}" vid="{FDC40A85-CE33-418C-8C92-251C476241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SPEC Template</Template>
  <TotalTime>79</TotalTime>
  <Words>758</Words>
  <Application>Microsoft Office PowerPoint</Application>
  <PresentationFormat>Widescreen</PresentationFormat>
  <Paragraphs>115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Theme SPEC</vt:lpstr>
      <vt:lpstr>Astrobee A-smels Automated System for Monitoring Environmental Life Support  SPEC Sensors LLC. | Autonomous Environmental Monitoring and Management Platform for Remote Habitats</vt:lpstr>
      <vt:lpstr>Designed to meet NASA Goals for Remote Habitat Management </vt:lpstr>
      <vt:lpstr>Designed to meet NASA Goals for Remote Habitat Management </vt:lpstr>
      <vt:lpstr>A-SMELS Design</vt:lpstr>
      <vt:lpstr>A-SMELS Design: Sensor Selection</vt:lpstr>
      <vt:lpstr>A-SMELS Design: Board Layout</vt:lpstr>
      <vt:lpstr>A-SMELS Design: Board Layout</vt:lpstr>
      <vt:lpstr>A-SMELS Operation</vt:lpstr>
      <vt:lpstr>Alternative Use for Lower Cost Educational Platform</vt:lpstr>
      <vt:lpstr>Astrobee A-SMELS Automated System for Monitoring Environmental Life Support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 Template</dc:title>
  <dc:creator>David Peaslee</dc:creator>
  <cp:lastModifiedBy>David Peaslee</cp:lastModifiedBy>
  <cp:revision>13</cp:revision>
  <dcterms:created xsi:type="dcterms:W3CDTF">2021-07-08T13:19:05Z</dcterms:created>
  <dcterms:modified xsi:type="dcterms:W3CDTF">2021-07-08T14:38:53Z</dcterms:modified>
</cp:coreProperties>
</file>